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2"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7" Type="http://schemas.openxmlformats.org/officeDocument/2006/relationships/slide" Target="slides/slide3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image" Target="../media/image182.emf"/></Relationships>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9B113367-912C-FA83-1239-1A7F5FF5B9C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49A87EB-F9F5-481B-B618-D014D5ED570E}"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pic>
        <p:nvPicPr>
          <p:cNvPr id="3294212" name="Picture 4">
            <a:extLst>
              <a:ext uri="{FF2B5EF4-FFF2-40B4-BE49-F238E27FC236}">
                <a16:creationId xmlns:a16="http://schemas.microsoft.com/office/drawing/2014/main" id="{68F18242-527F-1C24-974F-AD20E1B79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706563"/>
            <a:ext cx="1878013" cy="4492625"/>
          </a:xfrm>
          <a:prstGeom prst="rect">
            <a:avLst/>
          </a:prstGeom>
          <a:noFill/>
          <a:extLst>
            <a:ext uri="{909E8E84-426E-40DD-AFC4-6F175D3DCCD1}">
              <a14:hiddenFill xmlns:a14="http://schemas.microsoft.com/office/drawing/2010/main">
                <a:solidFill>
                  <a:srgbClr val="FFFFFF"/>
                </a:solidFill>
              </a14:hiddenFill>
            </a:ext>
          </a:extLst>
        </p:spPr>
      </p:pic>
      <p:sp>
        <p:nvSpPr>
          <p:cNvPr id="3294213" name="Rectangle 5">
            <a:extLst>
              <a:ext uri="{FF2B5EF4-FFF2-40B4-BE49-F238E27FC236}">
                <a16:creationId xmlns:a16="http://schemas.microsoft.com/office/drawing/2014/main" id="{57E63E15-074D-43F4-A673-E3C66EBA9697}"/>
              </a:ext>
            </a:extLst>
          </p:cNvPr>
          <p:cNvSpPr>
            <a:spLocks noChangeArrowheads="1"/>
          </p:cNvSpPr>
          <p:nvPr/>
        </p:nvSpPr>
        <p:spPr bwMode="auto">
          <a:xfrm>
            <a:off x="317500" y="1050925"/>
            <a:ext cx="8674100" cy="63976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RTO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&lt; 4 hrs (Tier 1) and 5 – 24 hrs (Tier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RPO</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the length of time between the last data update and the disaster declaration is from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several minutes to 4 Hours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SAN attached storage and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24 hours for direct attached</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3294214" name="Rectangle 6">
            <a:extLst>
              <a:ext uri="{FF2B5EF4-FFF2-40B4-BE49-F238E27FC236}">
                <a16:creationId xmlns:a16="http://schemas.microsoft.com/office/drawing/2014/main" id="{48EC60E6-5CEF-866F-4311-9D9C3103B729}"/>
              </a:ext>
            </a:extLst>
          </p:cNvPr>
          <p:cNvSpPr>
            <a:spLocks noChangeArrowheads="1"/>
          </p:cNvSpPr>
          <p:nvPr/>
        </p:nvSpPr>
        <p:spPr bwMode="auto">
          <a:xfrm>
            <a:off x="0" y="5380038"/>
            <a:ext cx="3260725" cy="639762"/>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Network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required network interfaces meeting defined capacity are in place in each data center for site failover</a:t>
            </a:r>
          </a:p>
        </p:txBody>
      </p:sp>
      <p:sp>
        <p:nvSpPr>
          <p:cNvPr id="3294215" name="Rectangle 7">
            <a:extLst>
              <a:ext uri="{FF2B5EF4-FFF2-40B4-BE49-F238E27FC236}">
                <a16:creationId xmlns:a16="http://schemas.microsoft.com/office/drawing/2014/main" id="{5A00CF8D-9076-12FC-2EFA-221E6C424F8C}"/>
              </a:ext>
            </a:extLst>
          </p:cNvPr>
          <p:cNvSpPr>
            <a:spLocks noChangeArrowheads="1"/>
          </p:cNvSpPr>
          <p:nvPr/>
        </p:nvSpPr>
        <p:spPr bwMode="auto">
          <a:xfrm>
            <a:off x="5426075" y="5762625"/>
            <a:ext cx="3473450"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Infrastructure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preventative controls (power, cooling and space requirements) are managed and provided with the service.</a:t>
            </a:r>
          </a:p>
        </p:txBody>
      </p:sp>
      <p:sp>
        <p:nvSpPr>
          <p:cNvPr id="3294216" name="Rectangle 8">
            <a:extLst>
              <a:ext uri="{FF2B5EF4-FFF2-40B4-BE49-F238E27FC236}">
                <a16:creationId xmlns:a16="http://schemas.microsoft.com/office/drawing/2014/main" id="{4D0133ED-D485-1F13-33C8-9F37198F1C3B}"/>
              </a:ext>
            </a:extLst>
          </p:cNvPr>
          <p:cNvSpPr>
            <a:spLocks noChangeArrowheads="1"/>
          </p:cNvSpPr>
          <p:nvPr/>
        </p:nvSpPr>
        <p:spPr bwMode="auto">
          <a:xfrm>
            <a:off x="5632450" y="4594225"/>
            <a:ext cx="3511550" cy="118745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Storage Recovery: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SAN</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The storage array will be replicated to the DR site using an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array based asynchronous replication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Tier 2 depending on the application structure, it will be required that data is recovered using a mixed recovery solution.</a:t>
            </a:r>
          </a:p>
        </p:txBody>
      </p:sp>
      <p:sp>
        <p:nvSpPr>
          <p:cNvPr id="3294217" name="Rectangle 9">
            <a:extLst>
              <a:ext uri="{FF2B5EF4-FFF2-40B4-BE49-F238E27FC236}">
                <a16:creationId xmlns:a16="http://schemas.microsoft.com/office/drawing/2014/main" id="{5D51E92E-B5A4-A2D4-2DAD-D27F657FBB6D}"/>
              </a:ext>
            </a:extLst>
          </p:cNvPr>
          <p:cNvSpPr>
            <a:spLocks noChangeArrowheads="1"/>
          </p:cNvSpPr>
          <p:nvPr/>
        </p:nvSpPr>
        <p:spPr bwMode="auto">
          <a:xfrm>
            <a:off x="168275" y="3971925"/>
            <a:ext cx="3067050" cy="13700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configuration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Allocated Servers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Physical / Virtual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will already be racked and installed with the respective operating system and application, ready to initialize when the data Logical Unit is connected.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Active/Active – Active/Passive Clustering / SAN storage</a:t>
            </a:r>
          </a:p>
        </p:txBody>
      </p:sp>
      <p:sp>
        <p:nvSpPr>
          <p:cNvPr id="3294218" name="Rectangle 10">
            <a:extLst>
              <a:ext uri="{FF2B5EF4-FFF2-40B4-BE49-F238E27FC236}">
                <a16:creationId xmlns:a16="http://schemas.microsoft.com/office/drawing/2014/main" id="{67D01806-B84E-0987-2996-138E8D0EC39B}"/>
              </a:ext>
            </a:extLst>
          </p:cNvPr>
          <p:cNvSpPr>
            <a:spLocks noChangeArrowheads="1"/>
          </p:cNvSpPr>
          <p:nvPr/>
        </p:nvSpPr>
        <p:spPr bwMode="auto">
          <a:xfrm>
            <a:off x="5445125" y="3017838"/>
            <a:ext cx="36988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servers will be recovered to physical or virtual server in the failover site; servers may be on a high availability cluster configuration if required</a:t>
            </a:r>
          </a:p>
        </p:txBody>
      </p:sp>
      <p:sp>
        <p:nvSpPr>
          <p:cNvPr id="3294219" name="Rectangle 11">
            <a:extLst>
              <a:ext uri="{FF2B5EF4-FFF2-40B4-BE49-F238E27FC236}">
                <a16:creationId xmlns:a16="http://schemas.microsoft.com/office/drawing/2014/main" id="{424F48F3-3A1A-8B40-4F0B-92526B06AC45}"/>
              </a:ext>
            </a:extLst>
          </p:cNvPr>
          <p:cNvSpPr>
            <a:spLocks noChangeArrowheads="1"/>
          </p:cNvSpPr>
          <p:nvPr/>
        </p:nvSpPr>
        <p:spPr bwMode="auto">
          <a:xfrm>
            <a:off x="206375" y="2359025"/>
            <a:ext cx="32194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Complete 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from the production site to the DR site </a:t>
            </a:r>
          </a:p>
        </p:txBody>
      </p:sp>
      <p:sp>
        <p:nvSpPr>
          <p:cNvPr id="3294220" name="Rectangle 12">
            <a:extLst>
              <a:ext uri="{FF2B5EF4-FFF2-40B4-BE49-F238E27FC236}">
                <a16:creationId xmlns:a16="http://schemas.microsoft.com/office/drawing/2014/main" id="{3E086A81-1567-C5EB-8D59-E6D1EEE2A017}"/>
              </a:ext>
            </a:extLst>
          </p:cNvPr>
          <p:cNvSpPr>
            <a:spLocks noChangeArrowheads="1"/>
          </p:cNvSpPr>
          <p:nvPr/>
        </p:nvSpPr>
        <p:spPr bwMode="auto">
          <a:xfrm>
            <a:off x="5394325" y="2103438"/>
            <a:ext cx="37496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Protection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Application data available at the Production SAN storage will be replicated to the DR SAN storage using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asynchronous remote replication capabilities (Raid 10 / Parity Raid)</a:t>
            </a:r>
          </a:p>
        </p:txBody>
      </p:sp>
      <p:sp>
        <p:nvSpPr>
          <p:cNvPr id="3294221" name="Rectangle 13">
            <a:extLst>
              <a:ext uri="{FF2B5EF4-FFF2-40B4-BE49-F238E27FC236}">
                <a16:creationId xmlns:a16="http://schemas.microsoft.com/office/drawing/2014/main" id="{C3B206DE-E7EB-BE0F-5397-A2CF36E667C0}"/>
              </a:ext>
            </a:extLst>
          </p:cNvPr>
          <p:cNvSpPr>
            <a:spLocks noChangeArrowheads="1"/>
          </p:cNvSpPr>
          <p:nvPr/>
        </p:nvSpPr>
        <p:spPr bwMode="auto">
          <a:xfrm>
            <a:off x="3629025" y="114300"/>
            <a:ext cx="49593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Tier 1 and 2</a:t>
            </a:r>
          </a:p>
        </p:txBody>
      </p:sp>
      <p:sp>
        <p:nvSpPr>
          <p:cNvPr id="3294222" name="Rectangle 14">
            <a:extLst>
              <a:ext uri="{FF2B5EF4-FFF2-40B4-BE49-F238E27FC236}">
                <a16:creationId xmlns:a16="http://schemas.microsoft.com/office/drawing/2014/main" id="{EC343F73-9343-EE3C-00B7-C57C2585B15A}"/>
              </a:ext>
            </a:extLst>
          </p:cNvPr>
          <p:cNvSpPr>
            <a:spLocks noChangeArrowheads="1"/>
          </p:cNvSpPr>
          <p:nvPr/>
        </p:nvSpPr>
        <p:spPr bwMode="auto">
          <a:xfrm>
            <a:off x="225425" y="2941638"/>
            <a:ext cx="3244850" cy="100488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DR Site Architecture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DR Site infrastructure will have available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servers, in either physical or virtual configuration, defined to support agency operations.</a:t>
            </a:r>
          </a:p>
        </p:txBody>
      </p:sp>
      <p:sp>
        <p:nvSpPr>
          <p:cNvPr id="3294224" name="Rectangle 16">
            <a:extLst>
              <a:ext uri="{FF2B5EF4-FFF2-40B4-BE49-F238E27FC236}">
                <a16:creationId xmlns:a16="http://schemas.microsoft.com/office/drawing/2014/main" id="{232E173C-49A9-9028-8F65-91F8753D65BF}"/>
              </a:ext>
            </a:extLst>
          </p:cNvPr>
          <p:cNvSpPr>
            <a:spLocks noChangeArrowheads="1"/>
          </p:cNvSpPr>
          <p:nvPr/>
        </p:nvSpPr>
        <p:spPr bwMode="auto">
          <a:xfrm>
            <a:off x="200025" y="1824038"/>
            <a:ext cx="3203575" cy="27463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Replication &lt;=4hrs</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4225" name="Rectangle 17">
            <a:extLst>
              <a:ext uri="{FF2B5EF4-FFF2-40B4-BE49-F238E27FC236}">
                <a16:creationId xmlns:a16="http://schemas.microsoft.com/office/drawing/2014/main" id="{700EE0A6-8ED8-4C3F-427C-706355D79008}"/>
              </a:ext>
            </a:extLst>
          </p:cNvPr>
          <p:cNvSpPr>
            <a:spLocks noChangeArrowheads="1"/>
          </p:cNvSpPr>
          <p:nvPr/>
        </p:nvSpPr>
        <p:spPr bwMode="auto">
          <a:xfrm>
            <a:off x="5492750" y="4010025"/>
            <a:ext cx="33210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Operational Recovery</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High-Availability / Rebuild</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